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65" r:id="rId4"/>
    <p:sldId id="266" r:id="rId5"/>
    <p:sldId id="267" r:id="rId6"/>
    <p:sldId id="268" r:id="rId7"/>
    <p:sldId id="263" r:id="rId8"/>
    <p:sldId id="269" r:id="rId9"/>
  </p:sldIdLst>
  <p:sldSz cx="18288000" cy="10287000"/>
  <p:notesSz cx="6858000" cy="9144000"/>
  <p:embeddedFontLst>
    <p:embeddedFont>
      <p:font typeface="Montserrat" panose="00000500000000000000" pitchFamily="2" charset="0"/>
      <p:regular r:id="rId11"/>
      <p:bold r:id="rId12"/>
      <p:boldItalic r:id="rId13"/>
    </p:embeddedFont>
    <p:embeddedFont>
      <p:font typeface="Noto Serif" panose="02020600060500020200" pitchFamily="18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hgg8nrVrQIHCebcnYX+6Ez5Wxm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0C7109-C5AB-4898-B54B-1CCE95067129}">
  <a:tblStyle styleId="{B90C7109-C5AB-4898-B54B-1CCE9506712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498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>
          <a:extLst>
            <a:ext uri="{FF2B5EF4-FFF2-40B4-BE49-F238E27FC236}">
              <a16:creationId xmlns:a16="http://schemas.microsoft.com/office/drawing/2014/main" id="{70145C4B-B881-3B9B-438F-61AA2B4A61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>
            <a:extLst>
              <a:ext uri="{FF2B5EF4-FFF2-40B4-BE49-F238E27FC236}">
                <a16:creationId xmlns:a16="http://schemas.microsoft.com/office/drawing/2014/main" id="{B86F9E77-1190-8FF9-6736-CB3820FAD9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6:notes">
            <a:extLst>
              <a:ext uri="{FF2B5EF4-FFF2-40B4-BE49-F238E27FC236}">
                <a16:creationId xmlns:a16="http://schemas.microsoft.com/office/drawing/2014/main" id="{946678AC-9CFC-E60B-1936-564934D5CC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3490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>
          <a:extLst>
            <a:ext uri="{FF2B5EF4-FFF2-40B4-BE49-F238E27FC236}">
              <a16:creationId xmlns:a16="http://schemas.microsoft.com/office/drawing/2014/main" id="{079323EA-44CD-AC64-CED1-9F383FFFA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>
            <a:extLst>
              <a:ext uri="{FF2B5EF4-FFF2-40B4-BE49-F238E27FC236}">
                <a16:creationId xmlns:a16="http://schemas.microsoft.com/office/drawing/2014/main" id="{E9989CC3-5271-2ACE-E465-41BD13BFF6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6:notes">
            <a:extLst>
              <a:ext uri="{FF2B5EF4-FFF2-40B4-BE49-F238E27FC236}">
                <a16:creationId xmlns:a16="http://schemas.microsoft.com/office/drawing/2014/main" id="{8673572C-4FE7-0C5D-DB52-3F9A269285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4534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>
          <a:extLst>
            <a:ext uri="{FF2B5EF4-FFF2-40B4-BE49-F238E27FC236}">
              <a16:creationId xmlns:a16="http://schemas.microsoft.com/office/drawing/2014/main" id="{36819413-949D-9F23-CB37-580DE9F9A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>
            <a:extLst>
              <a:ext uri="{FF2B5EF4-FFF2-40B4-BE49-F238E27FC236}">
                <a16:creationId xmlns:a16="http://schemas.microsoft.com/office/drawing/2014/main" id="{9E5EA2E4-5E14-7795-3D55-A105972485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6:notes">
            <a:extLst>
              <a:ext uri="{FF2B5EF4-FFF2-40B4-BE49-F238E27FC236}">
                <a16:creationId xmlns:a16="http://schemas.microsoft.com/office/drawing/2014/main" id="{1E80C456-F3DD-82FA-72EE-ED839CB440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9624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>
          <a:extLst>
            <a:ext uri="{FF2B5EF4-FFF2-40B4-BE49-F238E27FC236}">
              <a16:creationId xmlns:a16="http://schemas.microsoft.com/office/drawing/2014/main" id="{C21B39CF-58BC-6C43-6577-79CB8213B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>
            <a:extLst>
              <a:ext uri="{FF2B5EF4-FFF2-40B4-BE49-F238E27FC236}">
                <a16:creationId xmlns:a16="http://schemas.microsoft.com/office/drawing/2014/main" id="{238E6265-20C2-C5F7-275A-8C96354FE9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6:notes">
            <a:extLst>
              <a:ext uri="{FF2B5EF4-FFF2-40B4-BE49-F238E27FC236}">
                <a16:creationId xmlns:a16="http://schemas.microsoft.com/office/drawing/2014/main" id="{B4A219CF-53DF-E324-EFC3-4571FBF347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9303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>
          <a:extLst>
            <a:ext uri="{FF2B5EF4-FFF2-40B4-BE49-F238E27FC236}">
              <a16:creationId xmlns:a16="http://schemas.microsoft.com/office/drawing/2014/main" id="{B39C94AB-EFAE-0970-646D-9B4F345A5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>
            <a:extLst>
              <a:ext uri="{FF2B5EF4-FFF2-40B4-BE49-F238E27FC236}">
                <a16:creationId xmlns:a16="http://schemas.microsoft.com/office/drawing/2014/main" id="{78825E88-779F-4E9A-99D9-0FA74820FB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6:notes">
            <a:extLst>
              <a:ext uri="{FF2B5EF4-FFF2-40B4-BE49-F238E27FC236}">
                <a16:creationId xmlns:a16="http://schemas.microsoft.com/office/drawing/2014/main" id="{69026FC0-6198-659B-9404-E4200B1177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4221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2089c74d9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22089c74d9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2089c74d9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22089c74d9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27190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6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8100000">
            <a:off x="14324902" y="1469072"/>
            <a:ext cx="4879847" cy="15755995"/>
          </a:xfrm>
          <a:custGeom>
            <a:avLst/>
            <a:gdLst/>
            <a:ahLst/>
            <a:cxnLst/>
            <a:rect l="l" t="t" r="r" b="b"/>
            <a:pathLst>
              <a:path w="4879847" h="15755995" extrusionOk="0">
                <a:moveTo>
                  <a:pt x="0" y="0"/>
                </a:moveTo>
                <a:lnTo>
                  <a:pt x="4879847" y="0"/>
                </a:lnTo>
                <a:lnTo>
                  <a:pt x="4879847" y="15755996"/>
                </a:lnTo>
                <a:lnTo>
                  <a:pt x="0" y="157559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525782" t="-40820" b="-52989"/>
            </a:stretch>
          </a:blipFill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85" name="Google Shape;85;p1"/>
          <p:cNvSpPr txBox="1"/>
          <p:nvPr/>
        </p:nvSpPr>
        <p:spPr>
          <a:xfrm>
            <a:off x="1371600" y="5054489"/>
            <a:ext cx="8233800" cy="3930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3869"/>
              </a:lnSpc>
            </a:pPr>
            <a:r>
              <a:rPr lang="es-ES" sz="4800" b="1" dirty="0">
                <a:solidFill>
                  <a:schemeClr val="dk1"/>
                </a:solidFill>
                <a:latin typeface="Montserrat"/>
              </a:rPr>
              <a:t>Clasificación</a:t>
            </a:r>
            <a:r>
              <a:rPr lang="es-ES" sz="4800" b="0" i="0" dirty="0">
                <a:solidFill>
                  <a:srgbClr val="262626"/>
                </a:solidFill>
                <a:effectLst/>
                <a:latin typeface="Noto Serif" panose="02020600060500020200" pitchFamily="18" charset="0"/>
              </a:rPr>
              <a:t> </a:t>
            </a:r>
            <a:r>
              <a:rPr lang="es-ES" sz="4800" b="1" dirty="0">
                <a:solidFill>
                  <a:schemeClr val="dk1"/>
                </a:solidFill>
                <a:latin typeface="Montserrat"/>
              </a:rPr>
              <a:t>técnica</a:t>
            </a:r>
            <a:r>
              <a:rPr lang="es-ES" sz="4800" b="0" i="0" dirty="0">
                <a:solidFill>
                  <a:srgbClr val="262626"/>
                </a:solidFill>
                <a:effectLst/>
                <a:latin typeface="Noto Serif" panose="02020600060500020200" pitchFamily="18" charset="0"/>
              </a:rPr>
              <a:t> </a:t>
            </a:r>
            <a:r>
              <a:rPr lang="es-ES" sz="4800" b="1" dirty="0">
                <a:solidFill>
                  <a:schemeClr val="dk1"/>
                </a:solidFill>
                <a:latin typeface="Montserrat"/>
              </a:rPr>
              <a:t>mediante</a:t>
            </a:r>
            <a:r>
              <a:rPr lang="es-ES" sz="4800" b="0" i="0" dirty="0">
                <a:solidFill>
                  <a:srgbClr val="262626"/>
                </a:solidFill>
                <a:effectLst/>
                <a:latin typeface="Noto Serif" panose="02020600060500020200" pitchFamily="18" charset="0"/>
              </a:rPr>
              <a:t> </a:t>
            </a:r>
            <a:r>
              <a:rPr lang="es-ES" sz="4800" b="1" dirty="0">
                <a:solidFill>
                  <a:srgbClr val="791632"/>
                </a:solidFill>
                <a:latin typeface="Montserrat"/>
              </a:rPr>
              <a:t>SVM y Árboles de Decisión</a:t>
            </a:r>
          </a:p>
          <a:p>
            <a:pPr>
              <a:lnSpc>
                <a:spcPct val="123869"/>
              </a:lnSpc>
            </a:pPr>
            <a:r>
              <a:rPr lang="es-ES" sz="4800" b="1" dirty="0">
                <a:solidFill>
                  <a:srgbClr val="791632"/>
                </a:solidFill>
                <a:latin typeface="Montserrat"/>
              </a:rPr>
              <a:t>Grupo 5</a:t>
            </a:r>
          </a:p>
          <a:p>
            <a:pPr marL="0" marR="0" lvl="0" indent="0" algn="l" rtl="0">
              <a:lnSpc>
                <a:spcPct val="123869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Google Shape;86;p1"/>
          <p:cNvSpPr/>
          <p:nvPr/>
        </p:nvSpPr>
        <p:spPr>
          <a:xfrm rot="2700000">
            <a:off x="521329" y="-3317944"/>
            <a:ext cx="2336254" cy="7543272"/>
          </a:xfrm>
          <a:custGeom>
            <a:avLst/>
            <a:gdLst/>
            <a:ahLst/>
            <a:cxnLst/>
            <a:rect l="l" t="t" r="r" b="b"/>
            <a:pathLst>
              <a:path w="2336254" h="7543272" extrusionOk="0">
                <a:moveTo>
                  <a:pt x="0" y="0"/>
                </a:moveTo>
                <a:lnTo>
                  <a:pt x="2336254" y="0"/>
                </a:lnTo>
                <a:lnTo>
                  <a:pt x="2336254" y="7543273"/>
                </a:lnTo>
                <a:lnTo>
                  <a:pt x="0" y="754327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525782" t="-40820" b="-52989"/>
            </a:stretch>
          </a:blipFill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87" name="Google Shape;87;p1"/>
          <p:cNvSpPr/>
          <p:nvPr/>
        </p:nvSpPr>
        <p:spPr>
          <a:xfrm rot="2708328">
            <a:off x="9786933" y="8499369"/>
            <a:ext cx="4018080" cy="395626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/>
          <p:nvPr/>
        </p:nvSpPr>
        <p:spPr>
          <a:xfrm rot="2708328">
            <a:off x="16181728" y="6542130"/>
            <a:ext cx="4018080" cy="51866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 rot="2708328">
            <a:off x="12319185" y="8489343"/>
            <a:ext cx="4018080" cy="3956261"/>
          </a:xfrm>
          <a:prstGeom prst="rect">
            <a:avLst/>
          </a:prstGeom>
          <a:solidFill>
            <a:srgbClr val="79163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2708328">
            <a:off x="16243905" y="1811602"/>
            <a:ext cx="4018080" cy="5186608"/>
          </a:xfrm>
          <a:prstGeom prst="rect">
            <a:avLst/>
          </a:prstGeom>
          <a:solidFill>
            <a:srgbClr val="79163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 rot="2708328">
            <a:off x="-1930035" y="-2608220"/>
            <a:ext cx="4018080" cy="5186608"/>
          </a:xfrm>
          <a:prstGeom prst="rect">
            <a:avLst/>
          </a:prstGeom>
          <a:solidFill>
            <a:srgbClr val="79163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1A0E18F-F5FE-E78F-D3D6-B0AA35C735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78"/>
    </mc:Choice>
    <mc:Fallback>
      <p:transition spd="slow" advTm="6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>
          <a:extLst>
            <a:ext uri="{FF2B5EF4-FFF2-40B4-BE49-F238E27FC236}">
              <a16:creationId xmlns:a16="http://schemas.microsoft.com/office/drawing/2014/main" id="{071CFE7D-AEFC-50F3-78A1-C6F1E5FA4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>
            <a:extLst>
              <a:ext uri="{FF2B5EF4-FFF2-40B4-BE49-F238E27FC236}">
                <a16:creationId xmlns:a16="http://schemas.microsoft.com/office/drawing/2014/main" id="{F3DF85C5-18EC-2EB2-1A84-E7563171271F}"/>
              </a:ext>
            </a:extLst>
          </p:cNvPr>
          <p:cNvSpPr txBox="1"/>
          <p:nvPr/>
        </p:nvSpPr>
        <p:spPr>
          <a:xfrm>
            <a:off x="1182225" y="1648490"/>
            <a:ext cx="5818500" cy="123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69" b="1" dirty="0" err="1">
                <a:solidFill>
                  <a:schemeClr val="dk1"/>
                </a:solidFill>
                <a:latin typeface="Montserrat"/>
                <a:sym typeface="Montserrat"/>
              </a:rPr>
              <a:t>Objetivo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84" name="Google Shape;184;p6">
            <a:extLst>
              <a:ext uri="{FF2B5EF4-FFF2-40B4-BE49-F238E27FC236}">
                <a16:creationId xmlns:a16="http://schemas.microsoft.com/office/drawing/2014/main" id="{7ABD4332-5967-1B19-8509-EA78026F02AD}"/>
              </a:ext>
            </a:extLst>
          </p:cNvPr>
          <p:cNvSpPr/>
          <p:nvPr/>
        </p:nvSpPr>
        <p:spPr>
          <a:xfrm>
            <a:off x="2327223" y="3644667"/>
            <a:ext cx="876828" cy="718999"/>
          </a:xfrm>
          <a:custGeom>
            <a:avLst/>
            <a:gdLst/>
            <a:ahLst/>
            <a:cxnLst/>
            <a:rect l="l" t="t" r="r" b="b"/>
            <a:pathLst>
              <a:path w="876828" h="718999" extrusionOk="0">
                <a:moveTo>
                  <a:pt x="0" y="0"/>
                </a:moveTo>
                <a:lnTo>
                  <a:pt x="876828" y="0"/>
                </a:lnTo>
                <a:lnTo>
                  <a:pt x="876828" y="718998"/>
                </a:lnTo>
                <a:lnTo>
                  <a:pt x="0" y="718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ES"/>
          </a:p>
        </p:txBody>
      </p:sp>
      <p:grpSp>
        <p:nvGrpSpPr>
          <p:cNvPr id="185" name="Google Shape;185;p6">
            <a:extLst>
              <a:ext uri="{FF2B5EF4-FFF2-40B4-BE49-F238E27FC236}">
                <a16:creationId xmlns:a16="http://schemas.microsoft.com/office/drawing/2014/main" id="{D0652FD7-E8B6-8846-E924-821B2033116C}"/>
              </a:ext>
            </a:extLst>
          </p:cNvPr>
          <p:cNvGrpSpPr/>
          <p:nvPr/>
        </p:nvGrpSpPr>
        <p:grpSpPr>
          <a:xfrm>
            <a:off x="-522109" y="-2588027"/>
            <a:ext cx="19917789" cy="3266948"/>
            <a:chOff x="0" y="-47625"/>
            <a:chExt cx="5245803" cy="860425"/>
          </a:xfrm>
        </p:grpSpPr>
        <p:sp>
          <p:nvSpPr>
            <p:cNvPr id="186" name="Google Shape;186;p6">
              <a:extLst>
                <a:ext uri="{FF2B5EF4-FFF2-40B4-BE49-F238E27FC236}">
                  <a16:creationId xmlns:a16="http://schemas.microsoft.com/office/drawing/2014/main" id="{427C18F2-A64F-76FD-DA80-090FE4E760C2}"/>
                </a:ext>
              </a:extLst>
            </p:cNvPr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87" name="Google Shape;187;p6">
              <a:extLst>
                <a:ext uri="{FF2B5EF4-FFF2-40B4-BE49-F238E27FC236}">
                  <a16:creationId xmlns:a16="http://schemas.microsoft.com/office/drawing/2014/main" id="{8CC280EA-EE39-F58B-6374-016AB9DF7FAC}"/>
                </a:ext>
              </a:extLst>
            </p:cNvPr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Google Shape;188;p6">
            <a:extLst>
              <a:ext uri="{FF2B5EF4-FFF2-40B4-BE49-F238E27FC236}">
                <a16:creationId xmlns:a16="http://schemas.microsoft.com/office/drawing/2014/main" id="{5662CFFC-165E-CAE3-37A2-AA8F32EEADAC}"/>
              </a:ext>
            </a:extLst>
          </p:cNvPr>
          <p:cNvGrpSpPr/>
          <p:nvPr/>
        </p:nvGrpSpPr>
        <p:grpSpPr>
          <a:xfrm>
            <a:off x="-378128" y="9530823"/>
            <a:ext cx="19917789" cy="3266948"/>
            <a:chOff x="0" y="-47625"/>
            <a:chExt cx="5245803" cy="860425"/>
          </a:xfrm>
        </p:grpSpPr>
        <p:sp>
          <p:nvSpPr>
            <p:cNvPr id="189" name="Google Shape;189;p6">
              <a:extLst>
                <a:ext uri="{FF2B5EF4-FFF2-40B4-BE49-F238E27FC236}">
                  <a16:creationId xmlns:a16="http://schemas.microsoft.com/office/drawing/2014/main" id="{5D4E1AB2-BF49-F1B1-F39B-94DF90763642}"/>
                </a:ext>
              </a:extLst>
            </p:cNvPr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90" name="Google Shape;190;p6">
              <a:extLst>
                <a:ext uri="{FF2B5EF4-FFF2-40B4-BE49-F238E27FC236}">
                  <a16:creationId xmlns:a16="http://schemas.microsoft.com/office/drawing/2014/main" id="{5F9350DB-D184-8FDE-E38D-34EF5A08AE92}"/>
                </a:ext>
              </a:extLst>
            </p:cNvPr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2" name="Google Shape;192;p6">
            <a:extLst>
              <a:ext uri="{FF2B5EF4-FFF2-40B4-BE49-F238E27FC236}">
                <a16:creationId xmlns:a16="http://schemas.microsoft.com/office/drawing/2014/main" id="{0391CF66-25B6-81B9-0BFF-26001B4C5675}"/>
              </a:ext>
            </a:extLst>
          </p:cNvPr>
          <p:cNvSpPr txBox="1"/>
          <p:nvPr/>
        </p:nvSpPr>
        <p:spPr>
          <a:xfrm>
            <a:off x="1182225" y="5745290"/>
            <a:ext cx="6616500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Los datos corresponden a campañas de marketing directo de una entidad bancaria portuguesa. Las campañas ofrecían depósitos a plazo fijo mediante llamadas telefónicas. En los datos, la variable “y” indica si el cliente accede a realizar el depósito a plazo fijo.</a:t>
            </a:r>
          </a:p>
        </p:txBody>
      </p:sp>
      <p:sp>
        <p:nvSpPr>
          <p:cNvPr id="4" name="Google Shape;192;p6">
            <a:extLst>
              <a:ext uri="{FF2B5EF4-FFF2-40B4-BE49-F238E27FC236}">
                <a16:creationId xmlns:a16="http://schemas.microsoft.com/office/drawing/2014/main" id="{2618996D-3A1C-6D44-7674-2A2CF28D4CCA}"/>
              </a:ext>
            </a:extLst>
          </p:cNvPr>
          <p:cNvSpPr txBox="1"/>
          <p:nvPr/>
        </p:nvSpPr>
        <p:spPr>
          <a:xfrm>
            <a:off x="1182225" y="3188404"/>
            <a:ext cx="6616500" cy="2154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Este proyecto utiliza técnicas de aprendizaje automático para predecir si un cliente aceptará o no una oferta de producto bancario, basándose en un conjunto de variables socioeconómicas y comportamentales.</a:t>
            </a:r>
          </a:p>
        </p:txBody>
      </p:sp>
      <p:pic>
        <p:nvPicPr>
          <p:cNvPr id="1028" name="Picture 4" descr="Mejores depósitos a plazo fijo 2021 en Chile – Ofertas de trabajo">
            <a:extLst>
              <a:ext uri="{FF2B5EF4-FFF2-40B4-BE49-F238E27FC236}">
                <a16:creationId xmlns:a16="http://schemas.microsoft.com/office/drawing/2014/main" id="{F903711F-4E1B-ADCB-4BCD-5E9FEE8E4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2396153"/>
            <a:ext cx="7400318" cy="4933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2BA28ED-BCEC-83F8-9C84-6EC01E0F2F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0728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662"/>
    </mc:Choice>
    <mc:Fallback>
      <p:transition spd="slow" advTm="38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>
          <a:extLst>
            <a:ext uri="{FF2B5EF4-FFF2-40B4-BE49-F238E27FC236}">
              <a16:creationId xmlns:a16="http://schemas.microsoft.com/office/drawing/2014/main" id="{2F8D8CCF-7667-BF92-16ED-44E158AA3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A117C14-10D9-7DED-9E26-7CE0CE0E55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5"/>
          <a:stretch/>
        </p:blipFill>
        <p:spPr bwMode="auto">
          <a:xfrm>
            <a:off x="10002797" y="2770496"/>
            <a:ext cx="6357696" cy="6381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3" name="Google Shape;183;p6">
            <a:extLst>
              <a:ext uri="{FF2B5EF4-FFF2-40B4-BE49-F238E27FC236}">
                <a16:creationId xmlns:a16="http://schemas.microsoft.com/office/drawing/2014/main" id="{6303A448-A322-6494-6E41-16A3E2A6DB1C}"/>
              </a:ext>
            </a:extLst>
          </p:cNvPr>
          <p:cNvSpPr txBox="1"/>
          <p:nvPr/>
        </p:nvSpPr>
        <p:spPr>
          <a:xfrm>
            <a:off x="1182224" y="1648490"/>
            <a:ext cx="12708873" cy="123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69" b="1" dirty="0" err="1">
                <a:solidFill>
                  <a:schemeClr val="dk1"/>
                </a:solidFill>
                <a:latin typeface="Montserrat"/>
                <a:sym typeface="Montserrat"/>
              </a:rPr>
              <a:t>Preprocesamiento</a:t>
            </a:r>
            <a:r>
              <a:rPr lang="en-US" sz="6669" b="1" dirty="0">
                <a:solidFill>
                  <a:schemeClr val="dk1"/>
                </a:solidFill>
                <a:latin typeface="Montserrat"/>
                <a:sym typeface="Montserrat"/>
              </a:rPr>
              <a:t> de </a:t>
            </a:r>
            <a:r>
              <a:rPr lang="en-US" sz="6669" b="1" dirty="0" err="1">
                <a:solidFill>
                  <a:schemeClr val="dk1"/>
                </a:solidFill>
                <a:latin typeface="Montserrat"/>
                <a:sym typeface="Montserrat"/>
              </a:rPr>
              <a:t>datos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84" name="Google Shape;184;p6">
            <a:extLst>
              <a:ext uri="{FF2B5EF4-FFF2-40B4-BE49-F238E27FC236}">
                <a16:creationId xmlns:a16="http://schemas.microsoft.com/office/drawing/2014/main" id="{1A45462E-9025-F740-10AA-AF2787F9B5A7}"/>
              </a:ext>
            </a:extLst>
          </p:cNvPr>
          <p:cNvSpPr/>
          <p:nvPr/>
        </p:nvSpPr>
        <p:spPr>
          <a:xfrm>
            <a:off x="2327223" y="3644667"/>
            <a:ext cx="876828" cy="718999"/>
          </a:xfrm>
          <a:custGeom>
            <a:avLst/>
            <a:gdLst/>
            <a:ahLst/>
            <a:cxnLst/>
            <a:rect l="l" t="t" r="r" b="b"/>
            <a:pathLst>
              <a:path w="876828" h="718999" extrusionOk="0">
                <a:moveTo>
                  <a:pt x="0" y="0"/>
                </a:moveTo>
                <a:lnTo>
                  <a:pt x="876828" y="0"/>
                </a:lnTo>
                <a:lnTo>
                  <a:pt x="876828" y="718998"/>
                </a:lnTo>
                <a:lnTo>
                  <a:pt x="0" y="718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ES"/>
          </a:p>
        </p:txBody>
      </p:sp>
      <p:grpSp>
        <p:nvGrpSpPr>
          <p:cNvPr id="185" name="Google Shape;185;p6">
            <a:extLst>
              <a:ext uri="{FF2B5EF4-FFF2-40B4-BE49-F238E27FC236}">
                <a16:creationId xmlns:a16="http://schemas.microsoft.com/office/drawing/2014/main" id="{3610D38E-35F7-25E1-85D5-B758290562B4}"/>
              </a:ext>
            </a:extLst>
          </p:cNvPr>
          <p:cNvGrpSpPr/>
          <p:nvPr/>
        </p:nvGrpSpPr>
        <p:grpSpPr>
          <a:xfrm>
            <a:off x="-522109" y="-2588027"/>
            <a:ext cx="19917789" cy="3266948"/>
            <a:chOff x="0" y="-47625"/>
            <a:chExt cx="5245803" cy="860425"/>
          </a:xfrm>
        </p:grpSpPr>
        <p:sp>
          <p:nvSpPr>
            <p:cNvPr id="186" name="Google Shape;186;p6">
              <a:extLst>
                <a:ext uri="{FF2B5EF4-FFF2-40B4-BE49-F238E27FC236}">
                  <a16:creationId xmlns:a16="http://schemas.microsoft.com/office/drawing/2014/main" id="{9425799E-5C84-9608-F9AF-6D5E9A107143}"/>
                </a:ext>
              </a:extLst>
            </p:cNvPr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87" name="Google Shape;187;p6">
              <a:extLst>
                <a:ext uri="{FF2B5EF4-FFF2-40B4-BE49-F238E27FC236}">
                  <a16:creationId xmlns:a16="http://schemas.microsoft.com/office/drawing/2014/main" id="{A4C13D40-D4C3-8841-B700-4B232CA1DB03}"/>
                </a:ext>
              </a:extLst>
            </p:cNvPr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Google Shape;188;p6">
            <a:extLst>
              <a:ext uri="{FF2B5EF4-FFF2-40B4-BE49-F238E27FC236}">
                <a16:creationId xmlns:a16="http://schemas.microsoft.com/office/drawing/2014/main" id="{75805CA9-CE23-BBEE-4101-CD9C06437C9B}"/>
              </a:ext>
            </a:extLst>
          </p:cNvPr>
          <p:cNvGrpSpPr/>
          <p:nvPr/>
        </p:nvGrpSpPr>
        <p:grpSpPr>
          <a:xfrm>
            <a:off x="-378128" y="9530823"/>
            <a:ext cx="19917789" cy="3266948"/>
            <a:chOff x="0" y="-47625"/>
            <a:chExt cx="5245803" cy="860425"/>
          </a:xfrm>
        </p:grpSpPr>
        <p:sp>
          <p:nvSpPr>
            <p:cNvPr id="189" name="Google Shape;189;p6">
              <a:extLst>
                <a:ext uri="{FF2B5EF4-FFF2-40B4-BE49-F238E27FC236}">
                  <a16:creationId xmlns:a16="http://schemas.microsoft.com/office/drawing/2014/main" id="{DF8A44B0-2BAF-51AD-216D-BA5962D5A4F2}"/>
                </a:ext>
              </a:extLst>
            </p:cNvPr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90" name="Google Shape;190;p6">
              <a:extLst>
                <a:ext uri="{FF2B5EF4-FFF2-40B4-BE49-F238E27FC236}">
                  <a16:creationId xmlns:a16="http://schemas.microsoft.com/office/drawing/2014/main" id="{4680E482-B612-83B9-9208-6F2AD82EB689}"/>
                </a:ext>
              </a:extLst>
            </p:cNvPr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" name="Google Shape;192;p6">
            <a:extLst>
              <a:ext uri="{FF2B5EF4-FFF2-40B4-BE49-F238E27FC236}">
                <a16:creationId xmlns:a16="http://schemas.microsoft.com/office/drawing/2014/main" id="{25F745CD-C5CD-1252-9BDA-F676B3F109FD}"/>
              </a:ext>
            </a:extLst>
          </p:cNvPr>
          <p:cNvSpPr txBox="1"/>
          <p:nvPr/>
        </p:nvSpPr>
        <p:spPr>
          <a:xfrm>
            <a:off x="1182225" y="3188404"/>
            <a:ext cx="66165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Variables categóricas codificadas</a:t>
            </a:r>
            <a:r>
              <a:rPr lang="es-ES" sz="2000" dirty="0"/>
              <a:t>: Incluye estado civil, profesión y mes de llamada</a:t>
            </a:r>
          </a:p>
        </p:txBody>
      </p:sp>
      <p:sp>
        <p:nvSpPr>
          <p:cNvPr id="2" name="Google Shape;192;p6">
            <a:extLst>
              <a:ext uri="{FF2B5EF4-FFF2-40B4-BE49-F238E27FC236}">
                <a16:creationId xmlns:a16="http://schemas.microsoft.com/office/drawing/2014/main" id="{E6DF804F-BFDC-4A21-087D-50D8EACE0507}"/>
              </a:ext>
            </a:extLst>
          </p:cNvPr>
          <p:cNvSpPr txBox="1"/>
          <p:nvPr/>
        </p:nvSpPr>
        <p:spPr>
          <a:xfrm>
            <a:off x="1176147" y="4283411"/>
            <a:ext cx="66165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Variables eliminadas</a:t>
            </a:r>
            <a:r>
              <a:rPr lang="es-ES" sz="2000" dirty="0"/>
              <a:t>: </a:t>
            </a:r>
            <a:r>
              <a:rPr lang="es-ES" sz="2000" dirty="0" err="1"/>
              <a:t>job</a:t>
            </a:r>
            <a:r>
              <a:rPr lang="es-ES" sz="2000" dirty="0"/>
              <a:t>, </a:t>
            </a:r>
            <a:r>
              <a:rPr lang="es-ES" sz="2000" dirty="0" err="1"/>
              <a:t>contact</a:t>
            </a:r>
            <a:r>
              <a:rPr lang="es-ES" sz="2000" dirty="0"/>
              <a:t>, </a:t>
            </a:r>
            <a:r>
              <a:rPr lang="es-ES" sz="2000" dirty="0" err="1"/>
              <a:t>day</a:t>
            </a:r>
            <a:r>
              <a:rPr lang="es-ES" sz="2000" dirty="0"/>
              <a:t>, </a:t>
            </a:r>
            <a:r>
              <a:rPr lang="es-ES" sz="2000" dirty="0" err="1"/>
              <a:t>month</a:t>
            </a:r>
            <a:r>
              <a:rPr lang="es-ES" sz="2000" dirty="0"/>
              <a:t>, </a:t>
            </a:r>
            <a:r>
              <a:rPr lang="es-ES" sz="2000" dirty="0" err="1"/>
              <a:t>previous</a:t>
            </a:r>
            <a:r>
              <a:rPr lang="es-ES" sz="2000" dirty="0"/>
              <a:t>, </a:t>
            </a:r>
            <a:r>
              <a:rPr lang="es-ES" sz="2000" dirty="0" err="1"/>
              <a:t>poutcome</a:t>
            </a:r>
            <a:endParaRPr lang="es-ES" sz="2000" dirty="0"/>
          </a:p>
        </p:txBody>
      </p:sp>
      <p:sp>
        <p:nvSpPr>
          <p:cNvPr id="3" name="Google Shape;192;p6">
            <a:extLst>
              <a:ext uri="{FF2B5EF4-FFF2-40B4-BE49-F238E27FC236}">
                <a16:creationId xmlns:a16="http://schemas.microsoft.com/office/drawing/2014/main" id="{F1D7A4A0-E56C-E2B6-32B5-3831D77452F9}"/>
              </a:ext>
            </a:extLst>
          </p:cNvPr>
          <p:cNvSpPr txBox="1"/>
          <p:nvPr/>
        </p:nvSpPr>
        <p:spPr>
          <a:xfrm>
            <a:off x="1176147" y="5497839"/>
            <a:ext cx="66165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Variables finales usadas</a:t>
            </a:r>
            <a:r>
              <a:rPr lang="es-ES" sz="2000" dirty="0"/>
              <a:t>: </a:t>
            </a:r>
            <a:r>
              <a:rPr lang="es-ES" sz="2000" dirty="0" err="1"/>
              <a:t>age</a:t>
            </a:r>
            <a:r>
              <a:rPr lang="es-ES" sz="2000" dirty="0"/>
              <a:t>, default, balance, </a:t>
            </a:r>
            <a:r>
              <a:rPr lang="es-ES" sz="2000" dirty="0" err="1"/>
              <a:t>housing</a:t>
            </a:r>
            <a:r>
              <a:rPr lang="es-ES" sz="2000" dirty="0"/>
              <a:t>, loan, </a:t>
            </a:r>
            <a:r>
              <a:rPr lang="es-ES" sz="2000" dirty="0" err="1"/>
              <a:t>duration</a:t>
            </a:r>
            <a:r>
              <a:rPr lang="es-ES" sz="2000" dirty="0"/>
              <a:t>, </a:t>
            </a:r>
            <a:r>
              <a:rPr lang="es-ES" sz="2000" dirty="0" err="1"/>
              <a:t>campaign</a:t>
            </a:r>
            <a:r>
              <a:rPr lang="es-ES" sz="2000" dirty="0"/>
              <a:t>, </a:t>
            </a:r>
            <a:r>
              <a:rPr lang="es-ES" sz="2000" dirty="0" err="1"/>
              <a:t>pdays</a:t>
            </a:r>
            <a:endParaRPr lang="es-ES" sz="2000" dirty="0"/>
          </a:p>
        </p:txBody>
      </p:sp>
      <p:sp>
        <p:nvSpPr>
          <p:cNvPr id="5" name="Google Shape;192;p6">
            <a:extLst>
              <a:ext uri="{FF2B5EF4-FFF2-40B4-BE49-F238E27FC236}">
                <a16:creationId xmlns:a16="http://schemas.microsoft.com/office/drawing/2014/main" id="{6966EEFF-9933-7AF7-CDBC-C903127EB0FA}"/>
              </a:ext>
            </a:extLst>
          </p:cNvPr>
          <p:cNvSpPr txBox="1"/>
          <p:nvPr/>
        </p:nvSpPr>
        <p:spPr>
          <a:xfrm>
            <a:off x="1176147" y="6834797"/>
            <a:ext cx="66165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División y escalado</a:t>
            </a:r>
            <a:r>
              <a:rPr lang="es-ES" sz="2000" dirty="0"/>
              <a:t>: 80% entrenamiento y 20% prueba 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D76C1254-74CE-8ADA-A460-4722902117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28336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882"/>
    </mc:Choice>
    <mc:Fallback>
      <p:transition spd="slow" advTm="72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>
          <a:extLst>
            <a:ext uri="{FF2B5EF4-FFF2-40B4-BE49-F238E27FC236}">
              <a16:creationId xmlns:a16="http://schemas.microsoft.com/office/drawing/2014/main" id="{46FEDE97-6F15-78AE-F077-FDCF2C02F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>
            <a:extLst>
              <a:ext uri="{FF2B5EF4-FFF2-40B4-BE49-F238E27FC236}">
                <a16:creationId xmlns:a16="http://schemas.microsoft.com/office/drawing/2014/main" id="{5D86996D-6089-8172-5C71-59FE34A748E2}"/>
              </a:ext>
            </a:extLst>
          </p:cNvPr>
          <p:cNvSpPr txBox="1"/>
          <p:nvPr/>
        </p:nvSpPr>
        <p:spPr>
          <a:xfrm>
            <a:off x="1182224" y="1648490"/>
            <a:ext cx="7961775" cy="123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69" b="1" dirty="0">
                <a:solidFill>
                  <a:schemeClr val="dk1"/>
                </a:solidFill>
                <a:latin typeface="Montserrat"/>
                <a:sym typeface="Montserrat"/>
              </a:rPr>
              <a:t>Árbol de </a:t>
            </a:r>
            <a:r>
              <a:rPr lang="en-US" sz="6669" b="1" dirty="0" err="1">
                <a:solidFill>
                  <a:schemeClr val="dk1"/>
                </a:solidFill>
                <a:latin typeface="Montserrat"/>
                <a:sym typeface="Montserrat"/>
              </a:rPr>
              <a:t>decisión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84" name="Google Shape;184;p6">
            <a:extLst>
              <a:ext uri="{FF2B5EF4-FFF2-40B4-BE49-F238E27FC236}">
                <a16:creationId xmlns:a16="http://schemas.microsoft.com/office/drawing/2014/main" id="{32A3234F-ADD4-B7A2-5E79-22CA4557BA84}"/>
              </a:ext>
            </a:extLst>
          </p:cNvPr>
          <p:cNvSpPr/>
          <p:nvPr/>
        </p:nvSpPr>
        <p:spPr>
          <a:xfrm>
            <a:off x="2327223" y="3644667"/>
            <a:ext cx="876828" cy="718999"/>
          </a:xfrm>
          <a:custGeom>
            <a:avLst/>
            <a:gdLst/>
            <a:ahLst/>
            <a:cxnLst/>
            <a:rect l="l" t="t" r="r" b="b"/>
            <a:pathLst>
              <a:path w="876828" h="718999" extrusionOk="0">
                <a:moveTo>
                  <a:pt x="0" y="0"/>
                </a:moveTo>
                <a:lnTo>
                  <a:pt x="876828" y="0"/>
                </a:lnTo>
                <a:lnTo>
                  <a:pt x="876828" y="718998"/>
                </a:lnTo>
                <a:lnTo>
                  <a:pt x="0" y="718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ES"/>
          </a:p>
        </p:txBody>
      </p:sp>
      <p:grpSp>
        <p:nvGrpSpPr>
          <p:cNvPr id="185" name="Google Shape;185;p6">
            <a:extLst>
              <a:ext uri="{FF2B5EF4-FFF2-40B4-BE49-F238E27FC236}">
                <a16:creationId xmlns:a16="http://schemas.microsoft.com/office/drawing/2014/main" id="{116E2224-9A01-003B-9969-3E90297B0D5D}"/>
              </a:ext>
            </a:extLst>
          </p:cNvPr>
          <p:cNvGrpSpPr/>
          <p:nvPr/>
        </p:nvGrpSpPr>
        <p:grpSpPr>
          <a:xfrm>
            <a:off x="-522109" y="-2588027"/>
            <a:ext cx="19917789" cy="3266948"/>
            <a:chOff x="0" y="-47625"/>
            <a:chExt cx="5245803" cy="860425"/>
          </a:xfrm>
        </p:grpSpPr>
        <p:sp>
          <p:nvSpPr>
            <p:cNvPr id="186" name="Google Shape;186;p6">
              <a:extLst>
                <a:ext uri="{FF2B5EF4-FFF2-40B4-BE49-F238E27FC236}">
                  <a16:creationId xmlns:a16="http://schemas.microsoft.com/office/drawing/2014/main" id="{7CA566D6-BF45-6E72-1DAC-C89D9C92D645}"/>
                </a:ext>
              </a:extLst>
            </p:cNvPr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87" name="Google Shape;187;p6">
              <a:extLst>
                <a:ext uri="{FF2B5EF4-FFF2-40B4-BE49-F238E27FC236}">
                  <a16:creationId xmlns:a16="http://schemas.microsoft.com/office/drawing/2014/main" id="{2164F6FD-DAFF-54CD-6F2B-C6F118F89FC4}"/>
                </a:ext>
              </a:extLst>
            </p:cNvPr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Google Shape;188;p6">
            <a:extLst>
              <a:ext uri="{FF2B5EF4-FFF2-40B4-BE49-F238E27FC236}">
                <a16:creationId xmlns:a16="http://schemas.microsoft.com/office/drawing/2014/main" id="{A9073E8A-E844-ECF2-9AE0-63EAF38A9308}"/>
              </a:ext>
            </a:extLst>
          </p:cNvPr>
          <p:cNvGrpSpPr/>
          <p:nvPr/>
        </p:nvGrpSpPr>
        <p:grpSpPr>
          <a:xfrm>
            <a:off x="-378128" y="9530823"/>
            <a:ext cx="19917789" cy="3266948"/>
            <a:chOff x="0" y="-47625"/>
            <a:chExt cx="5245803" cy="860425"/>
          </a:xfrm>
        </p:grpSpPr>
        <p:sp>
          <p:nvSpPr>
            <p:cNvPr id="189" name="Google Shape;189;p6">
              <a:extLst>
                <a:ext uri="{FF2B5EF4-FFF2-40B4-BE49-F238E27FC236}">
                  <a16:creationId xmlns:a16="http://schemas.microsoft.com/office/drawing/2014/main" id="{FE84D3B7-A375-6F9E-1461-49194218DFD9}"/>
                </a:ext>
              </a:extLst>
            </p:cNvPr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90" name="Google Shape;190;p6">
              <a:extLst>
                <a:ext uri="{FF2B5EF4-FFF2-40B4-BE49-F238E27FC236}">
                  <a16:creationId xmlns:a16="http://schemas.microsoft.com/office/drawing/2014/main" id="{BEEA460B-DD43-3941-FE84-DBC67380F8B0}"/>
                </a:ext>
              </a:extLst>
            </p:cNvPr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2" name="Google Shape;192;p6">
            <a:extLst>
              <a:ext uri="{FF2B5EF4-FFF2-40B4-BE49-F238E27FC236}">
                <a16:creationId xmlns:a16="http://schemas.microsoft.com/office/drawing/2014/main" id="{FBF43D96-29A0-5AC5-9993-220944FF7FE2}"/>
              </a:ext>
            </a:extLst>
          </p:cNvPr>
          <p:cNvSpPr txBox="1"/>
          <p:nvPr/>
        </p:nvSpPr>
        <p:spPr>
          <a:xfrm>
            <a:off x="1182225" y="5389529"/>
            <a:ext cx="66165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 err="1"/>
              <a:t>max_depth</a:t>
            </a:r>
            <a:r>
              <a:rPr lang="es-ES" sz="2000" dirty="0"/>
              <a:t>=10 y </a:t>
            </a:r>
            <a:r>
              <a:rPr lang="es-ES" sz="2000" dirty="0" err="1"/>
              <a:t>class_weight</a:t>
            </a:r>
            <a:r>
              <a:rPr lang="es-ES" sz="2000" dirty="0"/>
              <a:t>=“</a:t>
            </a:r>
            <a:r>
              <a:rPr lang="es-ES" sz="2000" dirty="0" err="1"/>
              <a:t>balanced</a:t>
            </a:r>
            <a:r>
              <a:rPr lang="es-ES" sz="2000" dirty="0"/>
              <a:t>”</a:t>
            </a:r>
          </a:p>
        </p:txBody>
      </p:sp>
      <p:sp>
        <p:nvSpPr>
          <p:cNvPr id="4" name="Google Shape;192;p6">
            <a:extLst>
              <a:ext uri="{FF2B5EF4-FFF2-40B4-BE49-F238E27FC236}">
                <a16:creationId xmlns:a16="http://schemas.microsoft.com/office/drawing/2014/main" id="{5E98381D-AB8E-18B9-ED32-7B06073B50F3}"/>
              </a:ext>
            </a:extLst>
          </p:cNvPr>
          <p:cNvSpPr txBox="1"/>
          <p:nvPr/>
        </p:nvSpPr>
        <p:spPr>
          <a:xfrm>
            <a:off x="1182225" y="3188404"/>
            <a:ext cx="66165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Árbol de decisión: </a:t>
            </a:r>
            <a:r>
              <a:rPr lang="es-ES" sz="2000" dirty="0" err="1"/>
              <a:t>max_depth</a:t>
            </a:r>
            <a:r>
              <a:rPr lang="es-ES" sz="2000" dirty="0"/>
              <a:t> = 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1D7A35-AE85-3170-8998-652EF1F369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8560" y="2029487"/>
            <a:ext cx="5163271" cy="1943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CFB91B-891C-9F83-9EC6-429F51DD5A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03332" y="4513713"/>
            <a:ext cx="5363323" cy="2076740"/>
          </a:xfrm>
          <a:prstGeom prst="rect">
            <a:avLst/>
          </a:prstGeom>
        </p:spPr>
      </p:pic>
      <p:sp>
        <p:nvSpPr>
          <p:cNvPr id="9" name="Google Shape;192;p6">
            <a:extLst>
              <a:ext uri="{FF2B5EF4-FFF2-40B4-BE49-F238E27FC236}">
                <a16:creationId xmlns:a16="http://schemas.microsoft.com/office/drawing/2014/main" id="{E776C558-A9F3-4459-AA67-34071122B0E5}"/>
              </a:ext>
            </a:extLst>
          </p:cNvPr>
          <p:cNvSpPr txBox="1"/>
          <p:nvPr/>
        </p:nvSpPr>
        <p:spPr>
          <a:xfrm>
            <a:off x="1243573" y="7833377"/>
            <a:ext cx="66165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SMOTE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9FC76C-DF8A-6BF3-AACE-8E6259BFBB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27121" y="6912453"/>
            <a:ext cx="5439534" cy="2048161"/>
          </a:xfrm>
          <a:prstGeom prst="rect">
            <a:avLst/>
          </a:prstGeom>
        </p:spPr>
      </p:pic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6F8FC0BA-4455-C33B-0FB4-16C5116F48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64958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63"/>
    </mc:Choice>
    <mc:Fallback>
      <p:transition spd="slow" advTm="50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>
          <a:extLst>
            <a:ext uri="{FF2B5EF4-FFF2-40B4-BE49-F238E27FC236}">
              <a16:creationId xmlns:a16="http://schemas.microsoft.com/office/drawing/2014/main" id="{CFC84125-5A34-2FBE-44F7-EEF30A6A9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>
            <a:extLst>
              <a:ext uri="{FF2B5EF4-FFF2-40B4-BE49-F238E27FC236}">
                <a16:creationId xmlns:a16="http://schemas.microsoft.com/office/drawing/2014/main" id="{10E9BAE4-F002-F60F-CFF3-5A087BDA26EF}"/>
              </a:ext>
            </a:extLst>
          </p:cNvPr>
          <p:cNvSpPr txBox="1"/>
          <p:nvPr/>
        </p:nvSpPr>
        <p:spPr>
          <a:xfrm>
            <a:off x="1182224" y="1648490"/>
            <a:ext cx="7961775" cy="123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69" b="1" dirty="0">
                <a:solidFill>
                  <a:schemeClr val="dk1"/>
                </a:solidFill>
                <a:latin typeface="Montserrat"/>
                <a:sym typeface="Montserrat"/>
              </a:rPr>
              <a:t>SVM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84" name="Google Shape;184;p6">
            <a:extLst>
              <a:ext uri="{FF2B5EF4-FFF2-40B4-BE49-F238E27FC236}">
                <a16:creationId xmlns:a16="http://schemas.microsoft.com/office/drawing/2014/main" id="{66580422-7A63-CB30-793C-405963D99471}"/>
              </a:ext>
            </a:extLst>
          </p:cNvPr>
          <p:cNvSpPr/>
          <p:nvPr/>
        </p:nvSpPr>
        <p:spPr>
          <a:xfrm>
            <a:off x="2327223" y="3644667"/>
            <a:ext cx="876828" cy="718999"/>
          </a:xfrm>
          <a:custGeom>
            <a:avLst/>
            <a:gdLst/>
            <a:ahLst/>
            <a:cxnLst/>
            <a:rect l="l" t="t" r="r" b="b"/>
            <a:pathLst>
              <a:path w="876828" h="718999" extrusionOk="0">
                <a:moveTo>
                  <a:pt x="0" y="0"/>
                </a:moveTo>
                <a:lnTo>
                  <a:pt x="876828" y="0"/>
                </a:lnTo>
                <a:lnTo>
                  <a:pt x="876828" y="718998"/>
                </a:lnTo>
                <a:lnTo>
                  <a:pt x="0" y="718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ES"/>
          </a:p>
        </p:txBody>
      </p:sp>
      <p:grpSp>
        <p:nvGrpSpPr>
          <p:cNvPr id="185" name="Google Shape;185;p6">
            <a:extLst>
              <a:ext uri="{FF2B5EF4-FFF2-40B4-BE49-F238E27FC236}">
                <a16:creationId xmlns:a16="http://schemas.microsoft.com/office/drawing/2014/main" id="{C6E82DB3-9657-17F6-D97E-21DD4D4003B0}"/>
              </a:ext>
            </a:extLst>
          </p:cNvPr>
          <p:cNvGrpSpPr/>
          <p:nvPr/>
        </p:nvGrpSpPr>
        <p:grpSpPr>
          <a:xfrm>
            <a:off x="-522109" y="-2588027"/>
            <a:ext cx="19917789" cy="3266948"/>
            <a:chOff x="0" y="-47625"/>
            <a:chExt cx="5245803" cy="860425"/>
          </a:xfrm>
        </p:grpSpPr>
        <p:sp>
          <p:nvSpPr>
            <p:cNvPr id="186" name="Google Shape;186;p6">
              <a:extLst>
                <a:ext uri="{FF2B5EF4-FFF2-40B4-BE49-F238E27FC236}">
                  <a16:creationId xmlns:a16="http://schemas.microsoft.com/office/drawing/2014/main" id="{93DFCACE-CAA6-C2A6-C7EF-4D357164019A}"/>
                </a:ext>
              </a:extLst>
            </p:cNvPr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87" name="Google Shape;187;p6">
              <a:extLst>
                <a:ext uri="{FF2B5EF4-FFF2-40B4-BE49-F238E27FC236}">
                  <a16:creationId xmlns:a16="http://schemas.microsoft.com/office/drawing/2014/main" id="{E55A0BAA-1B52-02FD-4FF3-3D8480011F08}"/>
                </a:ext>
              </a:extLst>
            </p:cNvPr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Google Shape;188;p6">
            <a:extLst>
              <a:ext uri="{FF2B5EF4-FFF2-40B4-BE49-F238E27FC236}">
                <a16:creationId xmlns:a16="http://schemas.microsoft.com/office/drawing/2014/main" id="{845BD5C4-9D30-1AE1-1C62-DB273AB4B27C}"/>
              </a:ext>
            </a:extLst>
          </p:cNvPr>
          <p:cNvGrpSpPr/>
          <p:nvPr/>
        </p:nvGrpSpPr>
        <p:grpSpPr>
          <a:xfrm>
            <a:off x="-378128" y="9530823"/>
            <a:ext cx="19917789" cy="3266948"/>
            <a:chOff x="0" y="-47625"/>
            <a:chExt cx="5245803" cy="860425"/>
          </a:xfrm>
        </p:grpSpPr>
        <p:sp>
          <p:nvSpPr>
            <p:cNvPr id="189" name="Google Shape;189;p6">
              <a:extLst>
                <a:ext uri="{FF2B5EF4-FFF2-40B4-BE49-F238E27FC236}">
                  <a16:creationId xmlns:a16="http://schemas.microsoft.com/office/drawing/2014/main" id="{ABC5DD7F-BEF3-CC34-001D-53853A2D00DE}"/>
                </a:ext>
              </a:extLst>
            </p:cNvPr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90" name="Google Shape;190;p6">
              <a:extLst>
                <a:ext uri="{FF2B5EF4-FFF2-40B4-BE49-F238E27FC236}">
                  <a16:creationId xmlns:a16="http://schemas.microsoft.com/office/drawing/2014/main" id="{D55EF02F-5B8A-AD13-BD67-7231EA4A53C6}"/>
                </a:ext>
              </a:extLst>
            </p:cNvPr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2" name="Google Shape;192;p6">
            <a:extLst>
              <a:ext uri="{FF2B5EF4-FFF2-40B4-BE49-F238E27FC236}">
                <a16:creationId xmlns:a16="http://schemas.microsoft.com/office/drawing/2014/main" id="{48D185E8-CB25-F94C-0E05-164CB70A5777}"/>
              </a:ext>
            </a:extLst>
          </p:cNvPr>
          <p:cNvSpPr txBox="1"/>
          <p:nvPr/>
        </p:nvSpPr>
        <p:spPr>
          <a:xfrm>
            <a:off x="1182225" y="5389529"/>
            <a:ext cx="66165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Modelo 2</a:t>
            </a:r>
          </a:p>
        </p:txBody>
      </p:sp>
      <p:sp>
        <p:nvSpPr>
          <p:cNvPr id="4" name="Google Shape;192;p6">
            <a:extLst>
              <a:ext uri="{FF2B5EF4-FFF2-40B4-BE49-F238E27FC236}">
                <a16:creationId xmlns:a16="http://schemas.microsoft.com/office/drawing/2014/main" id="{76143E40-B4AE-2069-4776-C885779FB6B2}"/>
              </a:ext>
            </a:extLst>
          </p:cNvPr>
          <p:cNvSpPr txBox="1"/>
          <p:nvPr/>
        </p:nvSpPr>
        <p:spPr>
          <a:xfrm>
            <a:off x="1182225" y="3188404"/>
            <a:ext cx="66165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Modelo 1</a:t>
            </a:r>
          </a:p>
        </p:txBody>
      </p:sp>
      <p:sp>
        <p:nvSpPr>
          <p:cNvPr id="9" name="Google Shape;192;p6">
            <a:extLst>
              <a:ext uri="{FF2B5EF4-FFF2-40B4-BE49-F238E27FC236}">
                <a16:creationId xmlns:a16="http://schemas.microsoft.com/office/drawing/2014/main" id="{6327A911-6D71-E983-F552-4BBD08AF65F5}"/>
              </a:ext>
            </a:extLst>
          </p:cNvPr>
          <p:cNvSpPr txBox="1"/>
          <p:nvPr/>
        </p:nvSpPr>
        <p:spPr>
          <a:xfrm>
            <a:off x="1243573" y="7833377"/>
            <a:ext cx="66165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Modelo 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81BBD5-59BB-4B97-8145-4B67954C53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9864" y="2115033"/>
            <a:ext cx="5210902" cy="20291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1FAD27-4B6E-2486-AC9D-1EA16208D9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87777" y="4610684"/>
            <a:ext cx="5249008" cy="20100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DEFBC28-76A9-93B2-DB53-003BB90D4C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87777" y="7051701"/>
            <a:ext cx="5553850" cy="2048161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A8E862CC-B590-07FE-D890-071D28DC60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83647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06"/>
    </mc:Choice>
    <mc:Fallback>
      <p:transition spd="slow" advTm="194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>
          <a:extLst>
            <a:ext uri="{FF2B5EF4-FFF2-40B4-BE49-F238E27FC236}">
              <a16:creationId xmlns:a16="http://schemas.microsoft.com/office/drawing/2014/main" id="{518A294E-DBF5-F23D-FF82-50FCD3254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>
            <a:extLst>
              <a:ext uri="{FF2B5EF4-FFF2-40B4-BE49-F238E27FC236}">
                <a16:creationId xmlns:a16="http://schemas.microsoft.com/office/drawing/2014/main" id="{268E6DCB-AB89-76EE-2978-DC3758F70814}"/>
              </a:ext>
            </a:extLst>
          </p:cNvPr>
          <p:cNvSpPr txBox="1"/>
          <p:nvPr/>
        </p:nvSpPr>
        <p:spPr>
          <a:xfrm>
            <a:off x="1182224" y="1648490"/>
            <a:ext cx="7961775" cy="123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69" b="1" dirty="0">
                <a:solidFill>
                  <a:schemeClr val="dk1"/>
                </a:solidFill>
                <a:latin typeface="Montserrat"/>
                <a:sym typeface="Montserrat"/>
              </a:rPr>
              <a:t>Random forest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84" name="Google Shape;184;p6">
            <a:extLst>
              <a:ext uri="{FF2B5EF4-FFF2-40B4-BE49-F238E27FC236}">
                <a16:creationId xmlns:a16="http://schemas.microsoft.com/office/drawing/2014/main" id="{475E6A74-7F7C-79D9-880B-C3188561AF46}"/>
              </a:ext>
            </a:extLst>
          </p:cNvPr>
          <p:cNvSpPr/>
          <p:nvPr/>
        </p:nvSpPr>
        <p:spPr>
          <a:xfrm>
            <a:off x="2327223" y="3644667"/>
            <a:ext cx="876828" cy="718999"/>
          </a:xfrm>
          <a:custGeom>
            <a:avLst/>
            <a:gdLst/>
            <a:ahLst/>
            <a:cxnLst/>
            <a:rect l="l" t="t" r="r" b="b"/>
            <a:pathLst>
              <a:path w="876828" h="718999" extrusionOk="0">
                <a:moveTo>
                  <a:pt x="0" y="0"/>
                </a:moveTo>
                <a:lnTo>
                  <a:pt x="876828" y="0"/>
                </a:lnTo>
                <a:lnTo>
                  <a:pt x="876828" y="718998"/>
                </a:lnTo>
                <a:lnTo>
                  <a:pt x="0" y="718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ES"/>
          </a:p>
        </p:txBody>
      </p:sp>
      <p:grpSp>
        <p:nvGrpSpPr>
          <p:cNvPr id="185" name="Google Shape;185;p6">
            <a:extLst>
              <a:ext uri="{FF2B5EF4-FFF2-40B4-BE49-F238E27FC236}">
                <a16:creationId xmlns:a16="http://schemas.microsoft.com/office/drawing/2014/main" id="{F1BC753C-C737-BD64-20A6-0AB1CFA2FD28}"/>
              </a:ext>
            </a:extLst>
          </p:cNvPr>
          <p:cNvGrpSpPr/>
          <p:nvPr/>
        </p:nvGrpSpPr>
        <p:grpSpPr>
          <a:xfrm>
            <a:off x="-522109" y="-2588027"/>
            <a:ext cx="19917789" cy="3266948"/>
            <a:chOff x="0" y="-47625"/>
            <a:chExt cx="5245803" cy="860425"/>
          </a:xfrm>
        </p:grpSpPr>
        <p:sp>
          <p:nvSpPr>
            <p:cNvPr id="186" name="Google Shape;186;p6">
              <a:extLst>
                <a:ext uri="{FF2B5EF4-FFF2-40B4-BE49-F238E27FC236}">
                  <a16:creationId xmlns:a16="http://schemas.microsoft.com/office/drawing/2014/main" id="{FEEA6D6D-7FBE-9C0D-6DFF-FE93EEB4285A}"/>
                </a:ext>
              </a:extLst>
            </p:cNvPr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87" name="Google Shape;187;p6">
              <a:extLst>
                <a:ext uri="{FF2B5EF4-FFF2-40B4-BE49-F238E27FC236}">
                  <a16:creationId xmlns:a16="http://schemas.microsoft.com/office/drawing/2014/main" id="{C939A314-292F-A180-2394-386763CAFD8B}"/>
                </a:ext>
              </a:extLst>
            </p:cNvPr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Google Shape;188;p6">
            <a:extLst>
              <a:ext uri="{FF2B5EF4-FFF2-40B4-BE49-F238E27FC236}">
                <a16:creationId xmlns:a16="http://schemas.microsoft.com/office/drawing/2014/main" id="{AF875D4A-190D-3D98-DF00-24A895A4F9D4}"/>
              </a:ext>
            </a:extLst>
          </p:cNvPr>
          <p:cNvGrpSpPr/>
          <p:nvPr/>
        </p:nvGrpSpPr>
        <p:grpSpPr>
          <a:xfrm>
            <a:off x="-378128" y="9530823"/>
            <a:ext cx="19917789" cy="3266948"/>
            <a:chOff x="0" y="-47625"/>
            <a:chExt cx="5245803" cy="860425"/>
          </a:xfrm>
        </p:grpSpPr>
        <p:sp>
          <p:nvSpPr>
            <p:cNvPr id="189" name="Google Shape;189;p6">
              <a:extLst>
                <a:ext uri="{FF2B5EF4-FFF2-40B4-BE49-F238E27FC236}">
                  <a16:creationId xmlns:a16="http://schemas.microsoft.com/office/drawing/2014/main" id="{295E5C7C-F2B2-1D45-164A-9F50567748E1}"/>
                </a:ext>
              </a:extLst>
            </p:cNvPr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90" name="Google Shape;190;p6">
              <a:extLst>
                <a:ext uri="{FF2B5EF4-FFF2-40B4-BE49-F238E27FC236}">
                  <a16:creationId xmlns:a16="http://schemas.microsoft.com/office/drawing/2014/main" id="{461A42E1-50BE-C974-A8C4-BD8B06828C87}"/>
                </a:ext>
              </a:extLst>
            </p:cNvPr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2" name="Google Shape;192;p6">
            <a:extLst>
              <a:ext uri="{FF2B5EF4-FFF2-40B4-BE49-F238E27FC236}">
                <a16:creationId xmlns:a16="http://schemas.microsoft.com/office/drawing/2014/main" id="{40921088-3C4F-0D82-C59C-B9DFB5CE63CB}"/>
              </a:ext>
            </a:extLst>
          </p:cNvPr>
          <p:cNvSpPr txBox="1"/>
          <p:nvPr/>
        </p:nvSpPr>
        <p:spPr>
          <a:xfrm>
            <a:off x="1135899" y="7191511"/>
            <a:ext cx="66165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Modelo 2</a:t>
            </a:r>
          </a:p>
        </p:txBody>
      </p:sp>
      <p:sp>
        <p:nvSpPr>
          <p:cNvPr id="4" name="Google Shape;192;p6">
            <a:extLst>
              <a:ext uri="{FF2B5EF4-FFF2-40B4-BE49-F238E27FC236}">
                <a16:creationId xmlns:a16="http://schemas.microsoft.com/office/drawing/2014/main" id="{878AE592-BCDC-C884-631F-5C1D5DEE664C}"/>
              </a:ext>
            </a:extLst>
          </p:cNvPr>
          <p:cNvSpPr txBox="1"/>
          <p:nvPr/>
        </p:nvSpPr>
        <p:spPr>
          <a:xfrm>
            <a:off x="1135899" y="3768950"/>
            <a:ext cx="66165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40043"/>
              </a:lnSpc>
              <a:buNone/>
              <a:defRPr sz="2387">
                <a:solidFill>
                  <a:srgbClr val="2A2E3A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Modelo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FCB82-C34A-62C9-4AA7-D5D9944CE7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39732" y="3113970"/>
            <a:ext cx="5010849" cy="18766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D08AAF-BF1A-816D-5ACA-C4D8041558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6310" y="6530735"/>
            <a:ext cx="5344271" cy="1895740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BDE86C37-2977-F47A-44CB-F2A508A498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70728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38"/>
    </mc:Choice>
    <mc:Fallback>
      <p:transition spd="slow" advTm="13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2089c74d98_0_6"/>
          <p:cNvSpPr/>
          <p:nvPr/>
        </p:nvSpPr>
        <p:spPr>
          <a:xfrm rot="-9976565">
            <a:off x="11215296" y="-959429"/>
            <a:ext cx="3893977" cy="12572829"/>
          </a:xfrm>
          <a:custGeom>
            <a:avLst/>
            <a:gdLst/>
            <a:ahLst/>
            <a:cxnLst/>
            <a:rect l="l" t="t" r="r" b="b"/>
            <a:pathLst>
              <a:path w="3889773" h="12559257" extrusionOk="0">
                <a:moveTo>
                  <a:pt x="0" y="0"/>
                </a:moveTo>
                <a:lnTo>
                  <a:pt x="3889773" y="0"/>
                </a:lnTo>
                <a:lnTo>
                  <a:pt x="3889773" y="12559257"/>
                </a:lnTo>
                <a:lnTo>
                  <a:pt x="0" y="125592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525743" t="-40817" b="-52988"/>
            </a:stretch>
          </a:blipFill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198" name="Google Shape;198;g22089c74d98_0_6"/>
          <p:cNvSpPr/>
          <p:nvPr/>
        </p:nvSpPr>
        <p:spPr>
          <a:xfrm>
            <a:off x="10929595" y="-600420"/>
            <a:ext cx="9617378" cy="11495582"/>
          </a:xfrm>
          <a:custGeom>
            <a:avLst/>
            <a:gdLst/>
            <a:ahLst/>
            <a:cxnLst/>
            <a:rect l="l" t="t" r="r" b="b"/>
            <a:pathLst>
              <a:path w="8606155" h="10286874" extrusionOk="0">
                <a:moveTo>
                  <a:pt x="8606155" y="10251441"/>
                </a:moveTo>
                <a:cubicBezTo>
                  <a:pt x="8606155" y="10284588"/>
                  <a:pt x="8595487" y="10286874"/>
                  <a:pt x="8567674" y="10286874"/>
                </a:cubicBezTo>
                <a:cubicBezTo>
                  <a:pt x="5713094" y="10286239"/>
                  <a:pt x="2858643" y="10286239"/>
                  <a:pt x="4064" y="10286239"/>
                </a:cubicBezTo>
                <a:cubicBezTo>
                  <a:pt x="0" y="10272396"/>
                  <a:pt x="6350" y="10259823"/>
                  <a:pt x="9271" y="10246996"/>
                </a:cubicBezTo>
                <a:cubicBezTo>
                  <a:pt x="134747" y="9685402"/>
                  <a:pt x="260350" y="9123935"/>
                  <a:pt x="386207" y="8562467"/>
                </a:cubicBezTo>
                <a:cubicBezTo>
                  <a:pt x="565658" y="7761986"/>
                  <a:pt x="745490" y="6961633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6"/>
                  <a:pt x="8605139" y="6846317"/>
                  <a:pt x="8606155" y="10251441"/>
                </a:cubicBezTo>
                <a:close/>
              </a:path>
            </a:pathLst>
          </a:custGeom>
          <a:solidFill>
            <a:srgbClr val="791632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22089c74d98_0_6"/>
          <p:cNvSpPr txBox="1"/>
          <p:nvPr/>
        </p:nvSpPr>
        <p:spPr>
          <a:xfrm>
            <a:off x="1066374" y="2123813"/>
            <a:ext cx="6248825" cy="1171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46" b="1" dirty="0" err="1">
                <a:solidFill>
                  <a:srgbClr val="2A2E3A"/>
                </a:solidFill>
                <a:latin typeface="Montserrat"/>
                <a:ea typeface="Montserrat"/>
                <a:cs typeface="Montserrat"/>
                <a:sym typeface="Montserrat"/>
              </a:rPr>
              <a:t>Conclusiones</a:t>
            </a:r>
            <a:endParaRPr dirty="0"/>
          </a:p>
        </p:txBody>
      </p:sp>
      <p:sp>
        <p:nvSpPr>
          <p:cNvPr id="200" name="Google Shape;200;g22089c74d98_0_6"/>
          <p:cNvSpPr txBox="1"/>
          <p:nvPr/>
        </p:nvSpPr>
        <p:spPr>
          <a:xfrm>
            <a:off x="1066549" y="3599075"/>
            <a:ext cx="8412900" cy="3009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lvl="0" indent="-171450" algn="l" rtl="0">
              <a:lnSpc>
                <a:spcPct val="14004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s-ES" sz="2387" dirty="0">
                <a:solidFill>
                  <a:srgbClr val="2A2E3A"/>
                </a:solidFill>
                <a:latin typeface="Montserrat"/>
                <a:sym typeface="Montserrat"/>
              </a:rPr>
              <a:t>Prioridad a </a:t>
            </a:r>
            <a:r>
              <a:rPr lang="es-ES" sz="2387" dirty="0" err="1">
                <a:solidFill>
                  <a:srgbClr val="2A2E3A"/>
                </a:solidFill>
                <a:latin typeface="Montserrat"/>
                <a:sym typeface="Montserrat"/>
              </a:rPr>
              <a:t>recall</a:t>
            </a:r>
            <a:r>
              <a:rPr lang="es-ES" sz="2387" dirty="0">
                <a:solidFill>
                  <a:srgbClr val="2A2E3A"/>
                </a:solidFill>
                <a:latin typeface="Montserrat"/>
                <a:sym typeface="Montserrat"/>
              </a:rPr>
              <a:t> para identificar la mayor cantidad de posibles clientes que acepten el depósito a plazo fijo</a:t>
            </a:r>
          </a:p>
          <a:p>
            <a:pPr marL="171450" lvl="0" indent="-171450" algn="l" rtl="0">
              <a:lnSpc>
                <a:spcPct val="14004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s-ES" sz="2387" dirty="0">
                <a:solidFill>
                  <a:srgbClr val="2A2E3A"/>
                </a:solidFill>
                <a:latin typeface="Montserrat"/>
                <a:sym typeface="Montserrat"/>
              </a:rPr>
              <a:t>Optimización para clase minoritaria</a:t>
            </a:r>
          </a:p>
          <a:p>
            <a:pPr marL="171450" lvl="0" indent="-171450" algn="l" rtl="0">
              <a:lnSpc>
                <a:spcPct val="14004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s-ES" sz="2387" dirty="0">
                <a:solidFill>
                  <a:srgbClr val="2A2E3A"/>
                </a:solidFill>
                <a:latin typeface="Montserrat"/>
                <a:sym typeface="Montserrat"/>
              </a:rPr>
              <a:t>Clase minoritaria afecta el desempeño del modelo</a:t>
            </a:r>
          </a:p>
          <a:p>
            <a:pPr marL="171450" lvl="0" indent="-171450" algn="l" rtl="0">
              <a:lnSpc>
                <a:spcPct val="14004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s-ES" sz="2387" dirty="0">
                <a:solidFill>
                  <a:srgbClr val="2A2E3A"/>
                </a:solidFill>
                <a:latin typeface="Montserrat"/>
                <a:sym typeface="Montserrat"/>
              </a:rPr>
              <a:t>Dificultad para predicción correcta de clientes</a:t>
            </a:r>
            <a:endParaRPr sz="10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3996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32" dirty="0">
              <a:solidFill>
                <a:srgbClr val="2A2E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g22089c74d98_0_6"/>
          <p:cNvSpPr/>
          <p:nvPr/>
        </p:nvSpPr>
        <p:spPr>
          <a:xfrm>
            <a:off x="200924" y="0"/>
            <a:ext cx="865632" cy="1794020"/>
          </a:xfrm>
          <a:custGeom>
            <a:avLst/>
            <a:gdLst/>
            <a:ahLst/>
            <a:cxnLst/>
            <a:rect l="l" t="t" r="r" b="b"/>
            <a:pathLst>
              <a:path w="812800" h="1204040" extrusionOk="0">
                <a:moveTo>
                  <a:pt x="0" y="0"/>
                </a:moveTo>
                <a:lnTo>
                  <a:pt x="609600" y="0"/>
                </a:lnTo>
                <a:lnTo>
                  <a:pt x="812800" y="602020"/>
                </a:lnTo>
                <a:lnTo>
                  <a:pt x="609600" y="1204040"/>
                </a:lnTo>
                <a:lnTo>
                  <a:pt x="0" y="1204040"/>
                </a:lnTo>
                <a:lnTo>
                  <a:pt x="203200" y="602020"/>
                </a:lnTo>
                <a:lnTo>
                  <a:pt x="0" y="0"/>
                </a:lnTo>
                <a:close/>
              </a:path>
            </a:pathLst>
          </a:custGeom>
          <a:solidFill>
            <a:srgbClr val="791632"/>
          </a:solidFill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202" name="Google Shape;202;g22089c74d98_0_6"/>
          <p:cNvSpPr/>
          <p:nvPr/>
        </p:nvSpPr>
        <p:spPr>
          <a:xfrm>
            <a:off x="1066372" y="0"/>
            <a:ext cx="865632" cy="1794020"/>
          </a:xfrm>
          <a:custGeom>
            <a:avLst/>
            <a:gdLst/>
            <a:ahLst/>
            <a:cxnLst/>
            <a:rect l="l" t="t" r="r" b="b"/>
            <a:pathLst>
              <a:path w="812800" h="1204040" extrusionOk="0">
                <a:moveTo>
                  <a:pt x="0" y="0"/>
                </a:moveTo>
                <a:lnTo>
                  <a:pt x="609600" y="0"/>
                </a:lnTo>
                <a:lnTo>
                  <a:pt x="812800" y="602020"/>
                </a:lnTo>
                <a:lnTo>
                  <a:pt x="609600" y="1204040"/>
                </a:lnTo>
                <a:lnTo>
                  <a:pt x="0" y="1204040"/>
                </a:lnTo>
                <a:lnTo>
                  <a:pt x="203200" y="602020"/>
                </a:lnTo>
                <a:lnTo>
                  <a:pt x="0" y="0"/>
                </a:lnTo>
                <a:close/>
              </a:path>
            </a:pathLst>
          </a:custGeom>
          <a:solidFill>
            <a:srgbClr val="791632"/>
          </a:solidFill>
          <a:ln>
            <a:noFill/>
          </a:ln>
        </p:spPr>
        <p:txBody>
          <a:bodyPr/>
          <a:lstStyle/>
          <a:p>
            <a:endParaRPr lang="es-ES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E6B09A8-E05B-2737-4214-4CECD106EC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A0FBE986-FED7-F790-7CEC-B46CE1F0F8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0388" y="2279984"/>
            <a:ext cx="8181975" cy="447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431"/>
    </mc:Choice>
    <mc:Fallback>
      <p:transition spd="slow" advTm="72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2089c74d98_0_6"/>
          <p:cNvSpPr/>
          <p:nvPr/>
        </p:nvSpPr>
        <p:spPr>
          <a:xfrm rot="-9976565">
            <a:off x="11215296" y="-959429"/>
            <a:ext cx="3893977" cy="12572829"/>
          </a:xfrm>
          <a:custGeom>
            <a:avLst/>
            <a:gdLst/>
            <a:ahLst/>
            <a:cxnLst/>
            <a:rect l="l" t="t" r="r" b="b"/>
            <a:pathLst>
              <a:path w="3889773" h="12559257" extrusionOk="0">
                <a:moveTo>
                  <a:pt x="0" y="0"/>
                </a:moveTo>
                <a:lnTo>
                  <a:pt x="3889773" y="0"/>
                </a:lnTo>
                <a:lnTo>
                  <a:pt x="3889773" y="12559257"/>
                </a:lnTo>
                <a:lnTo>
                  <a:pt x="0" y="125592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525743" t="-40817" b="-52988"/>
            </a:stretch>
          </a:blipFill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198" name="Google Shape;198;g22089c74d98_0_6"/>
          <p:cNvSpPr/>
          <p:nvPr/>
        </p:nvSpPr>
        <p:spPr>
          <a:xfrm>
            <a:off x="10929595" y="-600420"/>
            <a:ext cx="9617378" cy="11495582"/>
          </a:xfrm>
          <a:custGeom>
            <a:avLst/>
            <a:gdLst/>
            <a:ahLst/>
            <a:cxnLst/>
            <a:rect l="l" t="t" r="r" b="b"/>
            <a:pathLst>
              <a:path w="8606155" h="10286874" extrusionOk="0">
                <a:moveTo>
                  <a:pt x="8606155" y="10251441"/>
                </a:moveTo>
                <a:cubicBezTo>
                  <a:pt x="8606155" y="10284588"/>
                  <a:pt x="8595487" y="10286874"/>
                  <a:pt x="8567674" y="10286874"/>
                </a:cubicBezTo>
                <a:cubicBezTo>
                  <a:pt x="5713094" y="10286239"/>
                  <a:pt x="2858643" y="10286239"/>
                  <a:pt x="4064" y="10286239"/>
                </a:cubicBezTo>
                <a:cubicBezTo>
                  <a:pt x="0" y="10272396"/>
                  <a:pt x="6350" y="10259823"/>
                  <a:pt x="9271" y="10246996"/>
                </a:cubicBezTo>
                <a:cubicBezTo>
                  <a:pt x="134747" y="9685402"/>
                  <a:pt x="260350" y="9123935"/>
                  <a:pt x="386207" y="8562467"/>
                </a:cubicBezTo>
                <a:cubicBezTo>
                  <a:pt x="565658" y="7761986"/>
                  <a:pt x="745490" y="6961633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6"/>
                  <a:pt x="8605139" y="6846317"/>
                  <a:pt x="8606155" y="10251441"/>
                </a:cubicBezTo>
                <a:close/>
              </a:path>
            </a:pathLst>
          </a:custGeom>
          <a:solidFill>
            <a:srgbClr val="791632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22089c74d98_0_6"/>
          <p:cNvSpPr txBox="1"/>
          <p:nvPr/>
        </p:nvSpPr>
        <p:spPr>
          <a:xfrm>
            <a:off x="1066374" y="2123813"/>
            <a:ext cx="6248825" cy="1171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46" b="1" dirty="0" err="1">
                <a:solidFill>
                  <a:srgbClr val="2A2E3A"/>
                </a:solidFill>
                <a:latin typeface="Montserrat"/>
                <a:ea typeface="Montserrat"/>
                <a:cs typeface="Montserrat"/>
                <a:sym typeface="Montserrat"/>
              </a:rPr>
              <a:t>Conclusiones</a:t>
            </a:r>
            <a:endParaRPr dirty="0"/>
          </a:p>
        </p:txBody>
      </p:sp>
      <p:sp>
        <p:nvSpPr>
          <p:cNvPr id="201" name="Google Shape;201;g22089c74d98_0_6"/>
          <p:cNvSpPr/>
          <p:nvPr/>
        </p:nvSpPr>
        <p:spPr>
          <a:xfrm>
            <a:off x="200924" y="0"/>
            <a:ext cx="865632" cy="1794020"/>
          </a:xfrm>
          <a:custGeom>
            <a:avLst/>
            <a:gdLst/>
            <a:ahLst/>
            <a:cxnLst/>
            <a:rect l="l" t="t" r="r" b="b"/>
            <a:pathLst>
              <a:path w="812800" h="1204040" extrusionOk="0">
                <a:moveTo>
                  <a:pt x="0" y="0"/>
                </a:moveTo>
                <a:lnTo>
                  <a:pt x="609600" y="0"/>
                </a:lnTo>
                <a:lnTo>
                  <a:pt x="812800" y="602020"/>
                </a:lnTo>
                <a:lnTo>
                  <a:pt x="609600" y="1204040"/>
                </a:lnTo>
                <a:lnTo>
                  <a:pt x="0" y="1204040"/>
                </a:lnTo>
                <a:lnTo>
                  <a:pt x="203200" y="602020"/>
                </a:lnTo>
                <a:lnTo>
                  <a:pt x="0" y="0"/>
                </a:lnTo>
                <a:close/>
              </a:path>
            </a:pathLst>
          </a:custGeom>
          <a:solidFill>
            <a:srgbClr val="791632"/>
          </a:solidFill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202" name="Google Shape;202;g22089c74d98_0_6"/>
          <p:cNvSpPr/>
          <p:nvPr/>
        </p:nvSpPr>
        <p:spPr>
          <a:xfrm>
            <a:off x="1066372" y="0"/>
            <a:ext cx="865632" cy="1794020"/>
          </a:xfrm>
          <a:custGeom>
            <a:avLst/>
            <a:gdLst/>
            <a:ahLst/>
            <a:cxnLst/>
            <a:rect l="l" t="t" r="r" b="b"/>
            <a:pathLst>
              <a:path w="812800" h="1204040" extrusionOk="0">
                <a:moveTo>
                  <a:pt x="0" y="0"/>
                </a:moveTo>
                <a:lnTo>
                  <a:pt x="609600" y="0"/>
                </a:lnTo>
                <a:lnTo>
                  <a:pt x="812800" y="602020"/>
                </a:lnTo>
                <a:lnTo>
                  <a:pt x="609600" y="1204040"/>
                </a:lnTo>
                <a:lnTo>
                  <a:pt x="0" y="1204040"/>
                </a:lnTo>
                <a:lnTo>
                  <a:pt x="203200" y="602020"/>
                </a:lnTo>
                <a:lnTo>
                  <a:pt x="0" y="0"/>
                </a:lnTo>
                <a:close/>
              </a:path>
            </a:pathLst>
          </a:custGeom>
          <a:solidFill>
            <a:srgbClr val="791632"/>
          </a:solidFill>
          <a:ln>
            <a:noFill/>
          </a:ln>
        </p:spPr>
        <p:txBody>
          <a:bodyPr/>
          <a:lstStyle/>
          <a:p>
            <a:endParaRPr lang="es-E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041F934-D50B-6538-C754-204E0AB14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740" y="3650672"/>
            <a:ext cx="8143875" cy="521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3824DF29-8A37-37F4-EC2B-DFB5206A7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4627" y="3650672"/>
            <a:ext cx="8749633" cy="521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1E4D7E6-9D11-FB0B-7C80-72F4967F1A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30540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52"/>
    </mc:Choice>
    <mc:Fallback>
      <p:transition spd="slow" advTm="32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224</Words>
  <Application>Microsoft Office PowerPoint</Application>
  <PresentationFormat>Custom</PresentationFormat>
  <Paragraphs>27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Noto Serif</vt:lpstr>
      <vt:lpstr>Arial</vt:lpstr>
      <vt:lpstr>Montserrat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Stefano Cherrez</cp:lastModifiedBy>
  <cp:revision>13</cp:revision>
  <dcterms:created xsi:type="dcterms:W3CDTF">2006-08-16T00:00:00Z</dcterms:created>
  <dcterms:modified xsi:type="dcterms:W3CDTF">2025-05-04T01:57:56Z</dcterms:modified>
</cp:coreProperties>
</file>